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5" r:id="rId2"/>
    <p:sldMasterId id="2147483690" r:id="rId3"/>
    <p:sldMasterId id="2147483705" r:id="rId4"/>
    <p:sldMasterId id="2147483720" r:id="rId5"/>
  </p:sldMasterIdLst>
  <p:notesMasterIdLst>
    <p:notesMasterId r:id="rId65"/>
  </p:notesMasterIdLst>
  <p:sldIdLst>
    <p:sldId id="256" r:id="rId6"/>
    <p:sldId id="321" r:id="rId7"/>
    <p:sldId id="322" r:id="rId8"/>
    <p:sldId id="308" r:id="rId9"/>
    <p:sldId id="268" r:id="rId10"/>
    <p:sldId id="267" r:id="rId11"/>
    <p:sldId id="323" r:id="rId12"/>
    <p:sldId id="318" r:id="rId13"/>
    <p:sldId id="271" r:id="rId14"/>
    <p:sldId id="273" r:id="rId15"/>
    <p:sldId id="296" r:id="rId16"/>
    <p:sldId id="274" r:id="rId17"/>
    <p:sldId id="275" r:id="rId18"/>
    <p:sldId id="276" r:id="rId19"/>
    <p:sldId id="277" r:id="rId20"/>
    <p:sldId id="278" r:id="rId21"/>
    <p:sldId id="279" r:id="rId22"/>
    <p:sldId id="280" r:id="rId23"/>
    <p:sldId id="297" r:id="rId24"/>
    <p:sldId id="281" r:id="rId25"/>
    <p:sldId id="298" r:id="rId26"/>
    <p:sldId id="324" r:id="rId27"/>
    <p:sldId id="282" r:id="rId28"/>
    <p:sldId id="299" r:id="rId29"/>
    <p:sldId id="301" r:id="rId30"/>
    <p:sldId id="293" r:id="rId31"/>
    <p:sldId id="294" r:id="rId32"/>
    <p:sldId id="288" r:id="rId33"/>
    <p:sldId id="328" r:id="rId34"/>
    <p:sldId id="325" r:id="rId35"/>
    <p:sldId id="302" r:id="rId36"/>
    <p:sldId id="305" r:id="rId37"/>
    <p:sldId id="326" r:id="rId38"/>
    <p:sldId id="314" r:id="rId39"/>
    <p:sldId id="312" r:id="rId40"/>
    <p:sldId id="315" r:id="rId41"/>
    <p:sldId id="269" r:id="rId42"/>
    <p:sldId id="306" r:id="rId43"/>
    <p:sldId id="320" r:id="rId44"/>
    <p:sldId id="327" r:id="rId45"/>
    <p:sldId id="260" r:id="rId46"/>
    <p:sldId id="332" r:id="rId47"/>
    <p:sldId id="330" r:id="rId48"/>
    <p:sldId id="331" r:id="rId49"/>
    <p:sldId id="338" r:id="rId50"/>
    <p:sldId id="329" r:id="rId51"/>
    <p:sldId id="333" r:id="rId52"/>
    <p:sldId id="334" r:id="rId53"/>
    <p:sldId id="337" r:id="rId54"/>
    <p:sldId id="339" r:id="rId55"/>
    <p:sldId id="335" r:id="rId56"/>
    <p:sldId id="346" r:id="rId57"/>
    <p:sldId id="340" r:id="rId58"/>
    <p:sldId id="341" r:id="rId59"/>
    <p:sldId id="342" r:id="rId60"/>
    <p:sldId id="343" r:id="rId61"/>
    <p:sldId id="344" r:id="rId62"/>
    <p:sldId id="345" r:id="rId63"/>
    <p:sldId id="336" r:id="rId64"/>
  </p:sldIdLst>
  <p:sldSz cx="12192000" cy="6858000"/>
  <p:notesSz cx="6858000" cy="9144000"/>
  <p:embeddedFontLst>
    <p:embeddedFont>
      <p:font typeface="等线" panose="02010600030101010101" pitchFamily="2" charset="-122"/>
      <p:regular r:id="rId66"/>
      <p:bold r:id="rId67"/>
    </p:embeddedFont>
    <p:embeddedFont>
      <p:font typeface="Wingdings 2" panose="05020102010507070707" pitchFamily="18" charset="2"/>
      <p:regular r:id="rId68"/>
    </p:embeddedFont>
    <p:embeddedFont>
      <p:font typeface="Cambria Math" panose="02040503050406030204" pitchFamily="18" charset="0"/>
      <p:regular r:id="rId69"/>
    </p:embeddedFont>
    <p:embeddedFont>
      <p:font typeface="Century Gothic" panose="020B0502020202020204"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Colonna MT" panose="04020805060202030203" pitchFamily="82" charset="0"/>
      <p:regular r:id="rId78"/>
    </p:embeddedFont>
    <p:embeddedFont>
      <p:font typeface="Consolas" panose="020B0609020204030204" pitchFamily="49" charset="0"/>
      <p:regular r:id="rId79"/>
      <p:bold r:id="rId80"/>
      <p:italic r:id="rId81"/>
      <p:boldItalic r:id="rId82"/>
    </p:embeddedFont>
    <p:embeddedFont>
      <p:font typeface="Edwardian Script ITC" panose="030303020407070D0804" pitchFamily="66" charset="0"/>
      <p:regular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08A"/>
    <a:srgbClr val="FC7E7E"/>
    <a:srgbClr val="FF0000"/>
    <a:srgbClr val="FFACAC"/>
    <a:srgbClr val="150264"/>
    <a:srgbClr val="0F007B"/>
    <a:srgbClr val="0E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0000" autoAdjust="0"/>
  </p:normalViewPr>
  <p:slideViewPr>
    <p:cSldViewPr snapToGrid="0">
      <p:cViewPr varScale="1">
        <p:scale>
          <a:sx n="104" d="100"/>
          <a:sy n="104" d="100"/>
        </p:scale>
        <p:origin x="882" y="8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7.fnt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2022-04-18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41</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241030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8394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48</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89691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work in our first model is mathematical simulation. By describing the different situations using formulas, we can make our model self-consistent in logic. Also, since we’ve taken many special occasions into consideration, optimizing the plan will become easier.</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669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370450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476245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solidFill>
                  <a:prstClr val="black"/>
                </a:solidFill>
                <a:latin typeface="Calibri" panose="020F0502020204030204"/>
                <a:ea typeface="宋体" panose="02010600030101010101" pitchFamily="2" charset="-122"/>
              </a:rPr>
              <a:pPr/>
              <a:t>52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7066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53</a:t>
            </a:fld>
            <a:endParaRPr lang="x-none">
              <a:solidFill>
                <a:prstClr val="black"/>
              </a:solidFill>
              <a:latin typeface="Calibri" panose="020F0502020204030204"/>
            </a:endParaRPr>
          </a:p>
        </p:txBody>
      </p:sp>
    </p:spTree>
    <p:extLst>
      <p:ext uri="{BB962C8B-B14F-4D97-AF65-F5344CB8AC3E}">
        <p14:creationId xmlns:p14="http://schemas.microsoft.com/office/powerpoint/2010/main" val="156062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54</a:t>
            </a:fld>
            <a:endParaRPr lang="x-none">
              <a:solidFill>
                <a:prstClr val="black"/>
              </a:solidFill>
              <a:latin typeface="Calibri" panose="020F0502020204030204"/>
            </a:endParaRPr>
          </a:p>
        </p:txBody>
      </p:sp>
    </p:spTree>
    <p:extLst>
      <p:ext uri="{BB962C8B-B14F-4D97-AF65-F5344CB8AC3E}">
        <p14:creationId xmlns:p14="http://schemas.microsoft.com/office/powerpoint/2010/main" val="4289150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55</a:t>
            </a:fld>
            <a:endParaRPr lang="x-none">
              <a:solidFill>
                <a:prstClr val="black"/>
              </a:solidFill>
              <a:latin typeface="Calibri" panose="020F0502020204030204"/>
            </a:endParaRPr>
          </a:p>
        </p:txBody>
      </p:sp>
    </p:spTree>
    <p:extLst>
      <p:ext uri="{BB962C8B-B14F-4D97-AF65-F5344CB8AC3E}">
        <p14:creationId xmlns:p14="http://schemas.microsoft.com/office/powerpoint/2010/main" val="36955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56</a:t>
            </a:fld>
            <a:endParaRPr lang="x-none">
              <a:solidFill>
                <a:prstClr val="black"/>
              </a:solidFill>
              <a:latin typeface="Calibri" panose="020F0502020204030204"/>
            </a:endParaRPr>
          </a:p>
        </p:txBody>
      </p:sp>
    </p:spTree>
    <p:extLst>
      <p:ext uri="{BB962C8B-B14F-4D97-AF65-F5344CB8AC3E}">
        <p14:creationId xmlns:p14="http://schemas.microsoft.com/office/powerpoint/2010/main" val="66584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57</a:t>
            </a:fld>
            <a:endParaRPr lang="x-none">
              <a:solidFill>
                <a:prstClr val="black"/>
              </a:solidFill>
              <a:latin typeface="Calibri" panose="020F0502020204030204"/>
            </a:endParaRPr>
          </a:p>
        </p:txBody>
      </p:sp>
    </p:spTree>
    <p:extLst>
      <p:ext uri="{BB962C8B-B14F-4D97-AF65-F5344CB8AC3E}">
        <p14:creationId xmlns:p14="http://schemas.microsoft.com/office/powerpoint/2010/main" val="53940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58</a:t>
            </a:fld>
            <a:endParaRPr lang="x-none">
              <a:solidFill>
                <a:prstClr val="black"/>
              </a:solidFill>
              <a:latin typeface="Calibri" panose="020F0502020204030204"/>
            </a:endParaRPr>
          </a:p>
        </p:txBody>
      </p:sp>
    </p:spTree>
    <p:extLst>
      <p:ext uri="{BB962C8B-B14F-4D97-AF65-F5344CB8AC3E}">
        <p14:creationId xmlns:p14="http://schemas.microsoft.com/office/powerpoint/2010/main" val="35623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一维网格化处理</a:t>
            </a:r>
            <a:endParaRPr lang="en-US" altLang="zh-CN" dirty="0" smtClean="0"/>
          </a:p>
          <a:p>
            <a:r>
              <a:rPr lang="en-US" altLang="zh-CN" dirty="0" smtClean="0"/>
              <a:t>*</a:t>
            </a:r>
            <a:r>
              <a:rPr lang="zh-CN" altLang="en-US" dirty="0" smtClean="0"/>
              <a:t>离散化</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见微信</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t>2022-04-18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345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5182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74089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2474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751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56143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80932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585137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5172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54782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3034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69673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27499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10350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40407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t>2022-04-18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2277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2467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01521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0654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79555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951388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5443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60872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25707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32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04049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3044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88685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791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26768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78505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68651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33639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04728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3331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t>2022-04-18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2408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686847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19609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7772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15821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18873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529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20946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5102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636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t>2022-04-18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44669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70489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68415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2858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766324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20660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6291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50537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80960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38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t>2022-04-18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9350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t>2022-04-18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t>2022-04-18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t>2022-04-18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solidFill>
                  <a:srgbClr val="000000"/>
                </a:solidFill>
              </a:rPr>
              <a:pPr/>
              <a:t>2022-04-18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507254551"/>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790337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2022-04-18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447508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2022-04-18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9939653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notesSlide" Target="../notesSlides/notesSlide6.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44.x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4.xml"/><Relationship Id="rId5" Type="http://schemas.openxmlformats.org/officeDocument/2006/relationships/image" Target="../media/image8.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1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44.x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3.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11" Type="http://schemas.openxmlformats.org/officeDocument/2006/relationships/slide" Target="slide44.xml"/><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6.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6.png"/><Relationship Id="rId9" Type="http://schemas.openxmlformats.org/officeDocument/2006/relationships/slide" Target="slide44.xml"/></Relationships>
</file>

<file path=ppt/slides/_rels/slide2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4.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slide" Target="slide44.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18" Type="http://schemas.openxmlformats.org/officeDocument/2006/relationships/slide" Target="slide21.xml"/><Relationship Id="rId26" Type="http://schemas.openxmlformats.org/officeDocument/2006/relationships/slide" Target="slide31.xml"/><Relationship Id="rId3" Type="http://schemas.openxmlformats.org/officeDocument/2006/relationships/slide" Target="slide5.xml"/><Relationship Id="rId21" Type="http://schemas.openxmlformats.org/officeDocument/2006/relationships/slide" Target="slide25.xml"/><Relationship Id="rId34" Type="http://schemas.openxmlformats.org/officeDocument/2006/relationships/slide" Target="slide41.xml"/><Relationship Id="rId7" Type="http://schemas.openxmlformats.org/officeDocument/2006/relationships/slide" Target="slide10.xml"/><Relationship Id="rId12" Type="http://schemas.openxmlformats.org/officeDocument/2006/relationships/slide" Target="slide15.xml"/><Relationship Id="rId17" Type="http://schemas.openxmlformats.org/officeDocument/2006/relationships/slide" Target="slide20.xml"/><Relationship Id="rId25" Type="http://schemas.openxmlformats.org/officeDocument/2006/relationships/slide" Target="slide29.xml"/><Relationship Id="rId33" Type="http://schemas.openxmlformats.org/officeDocument/2006/relationships/slide" Target="slide39.xml"/><Relationship Id="rId2" Type="http://schemas.openxmlformats.org/officeDocument/2006/relationships/slide" Target="slide4.xml"/><Relationship Id="rId16" Type="http://schemas.openxmlformats.org/officeDocument/2006/relationships/slide" Target="slide19.xml"/><Relationship Id="rId20" Type="http://schemas.openxmlformats.org/officeDocument/2006/relationships/slide" Target="slide24.xml"/><Relationship Id="rId29"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24" Type="http://schemas.openxmlformats.org/officeDocument/2006/relationships/slide" Target="slide28.xml"/><Relationship Id="rId32" Type="http://schemas.openxmlformats.org/officeDocument/2006/relationships/slide" Target="slide38.xml"/><Relationship Id="rId5" Type="http://schemas.openxmlformats.org/officeDocument/2006/relationships/slide" Target="slide8.xml"/><Relationship Id="rId15" Type="http://schemas.openxmlformats.org/officeDocument/2006/relationships/slide" Target="slide18.xml"/><Relationship Id="rId23" Type="http://schemas.openxmlformats.org/officeDocument/2006/relationships/slide" Target="slide27.xml"/><Relationship Id="rId28" Type="http://schemas.openxmlformats.org/officeDocument/2006/relationships/slide" Target="slide34.xml"/><Relationship Id="rId10" Type="http://schemas.openxmlformats.org/officeDocument/2006/relationships/slide" Target="slide13.xml"/><Relationship Id="rId19" Type="http://schemas.openxmlformats.org/officeDocument/2006/relationships/slide" Target="slide23.xml"/><Relationship Id="rId31" Type="http://schemas.openxmlformats.org/officeDocument/2006/relationships/slide" Target="slide37.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7.xml"/><Relationship Id="rId22" Type="http://schemas.openxmlformats.org/officeDocument/2006/relationships/slide" Target="slide26.xml"/><Relationship Id="rId27" Type="http://schemas.openxmlformats.org/officeDocument/2006/relationships/slide" Target="slide32.xml"/><Relationship Id="rId30" Type="http://schemas.openxmlformats.org/officeDocument/2006/relationships/slide" Target="slide36.xml"/><Relationship Id="rId35"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8.jpg"/><Relationship Id="rId7"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6.xml"/><Relationship Id="rId7" Type="http://schemas.openxmlformats.org/officeDocument/2006/relationships/image" Target="../media/image18.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15.wmf"/><Relationship Id="rId4" Type="http://schemas.openxmlformats.org/officeDocument/2006/relationships/oleObject" Target="../embeddings/oleObject18.bin"/><Relationship Id="rId9" Type="http://schemas.openxmlformats.org/officeDocument/2006/relationships/image" Target="../media/image19.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image" Target="../media/image13.wmf"/><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image" Target="../media/image51.jpg"/><Relationship Id="rId4" Type="http://schemas.openxmlformats.org/officeDocument/2006/relationships/image" Target="../media/image50.jpg"/></Relationships>
</file>

<file path=ppt/slides/_rels/slide5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58.xml"/><Relationship Id="rId5" Type="http://schemas.openxmlformats.org/officeDocument/2006/relationships/image" Target="../media/image54.jpg"/><Relationship Id="rId4" Type="http://schemas.openxmlformats.org/officeDocument/2006/relationships/image" Target="../media/image53.jp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58.xml"/><Relationship Id="rId4" Type="http://schemas.openxmlformats.org/officeDocument/2006/relationships/image" Target="../media/image56.jp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4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a16="http://schemas.microsoft.com/office/drawing/2014/main" xmlns=""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15"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xmlns=""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16"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a16="http://schemas.microsoft.com/office/drawing/2014/main" xmlns=""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xmlns=""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330830453"/>
              </p:ext>
            </p:extLst>
          </p:nvPr>
        </p:nvGraphicFramePr>
        <p:xfrm>
          <a:off x="425734" y="3690212"/>
          <a:ext cx="11340529" cy="1201285"/>
        </p:xfrm>
        <a:graphic>
          <a:graphicData uri="http://schemas.openxmlformats.org/presentationml/2006/ole">
            <mc:AlternateContent xmlns:mc="http://schemas.openxmlformats.org/markup-compatibility/2006">
              <mc:Choice xmlns:v="urn:schemas-microsoft-com:vml" Requires="v">
                <p:oleObj spid="_x0000_s9456"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425734" y="3690212"/>
                        <a:ext cx="11340529" cy="1201285"/>
                      </a:xfrm>
                      <a:prstGeom prst="rect">
                        <a:avLst/>
                      </a:prstGeom>
                    </p:spPr>
                  </p:pic>
                </p:oleObj>
              </mc:Fallback>
            </mc:AlternateContent>
          </a:graphicData>
        </a:graphic>
      </p:graphicFrame>
      <p:sp>
        <p:nvSpPr>
          <p:cNvPr id="11" name="任意多边形 19">
            <a:hlinkClick r:id="rId6" action="ppaction://hlinksldjump"/>
            <a:extLst>
              <a:ext uri="{FF2B5EF4-FFF2-40B4-BE49-F238E27FC236}">
                <a16:creationId xmlns:a16="http://schemas.microsoft.com/office/drawing/2014/main" xmlns=""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776"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777"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778"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xmlns=""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xmlns=""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a16="http://schemas.microsoft.com/office/drawing/2014/main" xmlns=""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xmlns=""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xmlns=""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partial summation to get the formulas.</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2966753298"/>
              </p:ext>
            </p:extLst>
          </p:nvPr>
        </p:nvGraphicFramePr>
        <p:xfrm>
          <a:off x="1901247" y="4802258"/>
          <a:ext cx="8389507" cy="1676635"/>
        </p:xfrm>
        <a:graphic>
          <a:graphicData uri="http://schemas.openxmlformats.org/presentationml/2006/ole">
            <mc:AlternateContent xmlns:mc="http://schemas.openxmlformats.org/markup-compatibility/2006">
              <mc:Choice xmlns:v="urn:schemas-microsoft-com:vml" Requires="v">
                <p:oleObj spid="_x0000_s3317"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1901247" y="4802258"/>
                        <a:ext cx="8389507" cy="1676635"/>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xmlns=""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algebraic simplifications 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47"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6" action="ppaction://hlinksldjump"/>
            <a:extLst>
              <a:ext uri="{FF2B5EF4-FFF2-40B4-BE49-F238E27FC236}">
                <a16:creationId xmlns:a16="http://schemas.microsoft.com/office/drawing/2014/main" xmlns=""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xmlns=""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xmlns=""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a16="http://schemas.microsoft.com/office/drawing/2014/main" xmlns=""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a16="http://schemas.microsoft.com/office/drawing/2014/main" xmlns=""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6" action="ppaction://hlinksldjump"/>
            <a:extLst>
              <a:ext uri="{FF2B5EF4-FFF2-40B4-BE49-F238E27FC236}">
                <a16:creationId xmlns:a16="http://schemas.microsoft.com/office/drawing/2014/main" xmlns=""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65" name="AxMath" r:id="rId7" imgW="5490360" imgH="390960" progId="Equation.AxMath">
                  <p:embed/>
                </p:oleObj>
              </mc:Choice>
              <mc:Fallback>
                <p:oleObj name="AxMath" r:id="rId7" imgW="5490360" imgH="390960" progId="Equation.AxMath">
                  <p:embed/>
                  <p:pic>
                    <p:nvPicPr>
                      <p:cNvPr id="0" name=""/>
                      <p:cNvPicPr/>
                      <p:nvPr/>
                    </p:nvPicPr>
                    <p:blipFill>
                      <a:blip r:embed="rId8"/>
                      <a:stretch>
                        <a:fillRect/>
                      </a:stretch>
                    </p:blipFill>
                    <p:spPr>
                      <a:xfrm>
                        <a:off x="1776993" y="3968130"/>
                        <a:ext cx="8638014" cy="614503"/>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(Matrix multiplications)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2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2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xmlns=""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a16="http://schemas.microsoft.com/office/drawing/2014/main" xmlns=""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endParaRPr lang="en-US" altLang="zh-CN" dirty="0">
              <a:latin typeface="Times New Roman" panose="02020603050405020304" pitchFamily="18" charset="0"/>
              <a:cs typeface="Times New Roman" panose="02020603050405020304" pitchFamily="18" charset="0"/>
            </a:endParaRPr>
          </a:p>
        </p:txBody>
      </p:sp>
      <p:sp>
        <p:nvSpPr>
          <p:cNvPr id="9" name="任意多边形 19">
            <a:hlinkClick r:id="rId2" action="ppaction://hlinksldjump"/>
            <a:extLst>
              <a:ext uri="{FF2B5EF4-FFF2-40B4-BE49-F238E27FC236}">
                <a16:creationId xmlns:a16="http://schemas.microsoft.com/office/drawing/2014/main" xmlns=""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a:t>
                </a:r>
                <a:r>
                  <a:rPr lang="en-US" altLang="zh-CN" sz="1800" b="0" dirty="0" smtClean="0">
                    <a:latin typeface="Times New Roman" panose="02020603050405020304" pitchFamily="18" charset="0"/>
                    <a:ea typeface="宋体" panose="02010600030101010101" pitchFamily="2" charset="-122"/>
                    <a:cs typeface="Times New Roman" panose="02020603050405020304" pitchFamily="18" charset="0"/>
                  </a:rPr>
                  <a:t>number of time steps </a:t>
                </a: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894540628"/>
              </p:ext>
            </p:extLst>
          </p:nvPr>
        </p:nvGraphicFramePr>
        <p:xfrm>
          <a:off x="3240524" y="1965265"/>
          <a:ext cx="10793309" cy="386087"/>
        </p:xfrm>
        <a:graphic>
          <a:graphicData uri="http://schemas.openxmlformats.org/presentationml/2006/ole">
            <mc:AlternateContent xmlns:mc="http://schemas.openxmlformats.org/markup-compatibility/2006">
              <mc:Choice xmlns:v="urn:schemas-microsoft-com:vml" Requires="v">
                <p:oleObj spid="_x0000_s7775"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3240524" y="1965265"/>
                        <a:ext cx="10793309" cy="3860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776"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xmlns=""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777"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11" action="ppaction://hlinksldjump"/>
            <a:extLst>
              <a:ext uri="{FF2B5EF4-FFF2-40B4-BE49-F238E27FC236}">
                <a16:creationId xmlns:a16="http://schemas.microsoft.com/office/drawing/2014/main" xmlns=""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26"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2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a16="http://schemas.microsoft.com/office/drawing/2014/main" xmlns=""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35"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xmlns=""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xmlns=""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xmlns=""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a16="http://schemas.microsoft.com/office/drawing/2014/main" xmlns=""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xmlns=""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a16="http://schemas.microsoft.com/office/drawing/2014/main" xmlns=""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xmlns=""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xmlns=""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xmlns=""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a16="http://schemas.microsoft.com/office/drawing/2014/main" xmlns=""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a16="http://schemas.microsoft.com/office/drawing/2014/main" xmlns=""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xmlns=""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a16="http://schemas.microsoft.com/office/drawing/2014/main" xmlns=""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a16="http://schemas.microsoft.com/office/drawing/2014/main" xmlns=""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a16="http://schemas.microsoft.com/office/drawing/2014/main" xmlns=""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6302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3" action="ppaction://hlinksldjump"/>
            <a:extLst>
              <a:ext uri="{FF2B5EF4-FFF2-40B4-BE49-F238E27FC236}">
                <a16:creationId xmlns:a16="http://schemas.microsoft.com/office/drawing/2014/main" xmlns=""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4951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xmlns=""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0296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a16="http://schemas.microsoft.com/office/drawing/2014/main" xmlns=""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98383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a16="http://schemas.microsoft.com/office/drawing/2014/main" xmlns=""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3854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a16="http://schemas.microsoft.com/office/drawing/2014/main" xmlns=""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33061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a16="http://schemas.microsoft.com/office/drawing/2014/main" xmlns=""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80603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a16="http://schemas.microsoft.com/office/drawing/2014/main" xmlns=""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9710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xmlns=""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a16="http://schemas.microsoft.com/office/drawing/2014/main" xmlns=""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547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椭圆 56"/>
          <p:cNvSpPr/>
          <p:nvPr/>
        </p:nvSpPr>
        <p:spPr>
          <a:xfrm>
            <a:off x="5380863" y="4471997"/>
            <a:ext cx="9170037" cy="409125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nvGrpSpPr>
          <p:cNvPr id="44" name="组合 43"/>
          <p:cNvGrpSpPr/>
          <p:nvPr/>
        </p:nvGrpSpPr>
        <p:grpSpPr>
          <a:xfrm>
            <a:off x="5159951" y="1983723"/>
            <a:ext cx="6915686" cy="2275089"/>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cxnSp>
        <p:nvCxnSpPr>
          <p:cNvPr id="46" name="直接连接符 45"/>
          <p:cNvCxnSpPr/>
          <p:nvPr/>
        </p:nvCxnSpPr>
        <p:spPr>
          <a:xfrm>
            <a:off x="3428100" y="1681655"/>
            <a:ext cx="4214760" cy="3118945"/>
          </a:xfrm>
          <a:prstGeom prst="line">
            <a:avLst/>
          </a:prstGeom>
          <a:ln w="76200">
            <a:solidFill>
              <a:srgbClr val="0E007B"/>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94922" y="1681717"/>
            <a:ext cx="4214588" cy="3108106"/>
          </a:xfrm>
          <a:prstGeom prst="line">
            <a:avLst/>
          </a:prstGeom>
          <a:ln w="12700">
            <a:solidFill>
              <a:srgbClr val="0E007B"/>
            </a:solidFill>
          </a:ln>
        </p:spPr>
        <p:style>
          <a:lnRef idx="1">
            <a:schemeClr val="accent1"/>
          </a:lnRef>
          <a:fillRef idx="0">
            <a:schemeClr val="accent1"/>
          </a:fillRef>
          <a:effectRef idx="0">
            <a:schemeClr val="accent1"/>
          </a:effectRef>
          <a:fontRef idx="minor">
            <a:schemeClr val="tx1"/>
          </a:fontRef>
        </p:style>
      </p:cxn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5505000" y="4547637"/>
            <a:ext cx="8954957" cy="395628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7217444" y="5239299"/>
            <a:ext cx="4686288" cy="1054367"/>
          </a:xfrm>
        </p:spPr>
        <p:txBody>
          <a:bodyPr anchor="t">
            <a:noAutofit/>
          </a:bodyPr>
          <a:lstStyle/>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Math Modelling</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Optimization in a mathematical account</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Programming</a:t>
            </a:r>
          </a:p>
        </p:txBody>
      </p:sp>
      <p:sp>
        <p:nvSpPr>
          <p:cNvPr id="19" name="任意多边形 19">
            <a:hlinkClick r:id="rId5" action="ppaction://hlinksldjump"/>
            <a:extLst>
              <a:ext uri="{FF2B5EF4-FFF2-40B4-BE49-F238E27FC236}">
                <a16:creationId xmlns:a16="http://schemas.microsoft.com/office/drawing/2014/main" xmlns=""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323C4F86-B5A4-4964-9497-5F4508ED524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225757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xmlns=""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a16="http://schemas.microsoft.com/office/drawing/2014/main" xmlns=""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62067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xmlns=""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a16="http://schemas.microsoft.com/office/drawing/2014/main" xmlns=""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a16="http://schemas.microsoft.com/office/drawing/2014/main" xmlns=""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a16="http://schemas.microsoft.com/office/drawing/2014/main" xmlns=""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a16="http://schemas.microsoft.com/office/drawing/2014/main" xmlns=""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xmlns=""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9963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a16="http://schemas.microsoft.com/office/drawing/2014/main" xmlns=""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10287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xmlns=""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 xmlns:ahyp="http://schemas.microsoft.com/office/drawing/2018/hyperlinkcolor"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 xmlns:ahyp="http://schemas.microsoft.com/office/drawing/2018/hyperlinkcolor"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 xmlns:ahyp="http://schemas.microsoft.com/office/drawing/2018/hyperlinkcolor"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 xmlns:ahyp="http://schemas.microsoft.com/office/drawing/2018/hyperlinkcolor"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 xmlns:ahyp="http://schemas.microsoft.com/office/drawing/2018/hyperlinkcolor"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 xmlns:ahyp="http://schemas.microsoft.com/office/drawing/2018/hyperlinkcolor"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 xmlns:ahyp="http://schemas.microsoft.com/office/drawing/2018/hyperlinkcolor"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 xmlns:ahyp="http://schemas.microsoft.com/office/drawing/2018/hyperlinkcolor"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 xmlns:ahyp="http://schemas.microsoft.com/office/drawing/2018/hyperlinkcolor"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 xmlns:ahyp="http://schemas.microsoft.com/office/drawing/2018/hyperlinkcolor"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 xmlns:ahyp="http://schemas.microsoft.com/office/drawing/2018/hyperlinkcolor"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 xmlns:ahyp="http://schemas.microsoft.com/office/drawing/2018/hyperlinkcolor"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 xmlns:ahyp="http://schemas.microsoft.com/office/drawing/2018/hyperlinkcolor"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 xmlns:ahyp="http://schemas.microsoft.com/office/drawing/2018/hyperlinkcolor"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 xmlns:ahyp="http://schemas.microsoft.com/office/drawing/2018/hyperlinkcolor"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 xmlns:ahyp="http://schemas.microsoft.com/office/drawing/2018/hyperlinkcolor"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 xmlns:ahyp="http://schemas.microsoft.com/office/drawing/2018/hyperlinkcolor"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 xmlns:ahyp="http://schemas.microsoft.com/office/drawing/2018/hyperlinkcolor" val="tx"/>
                    </a:ext>
                  </a:extLst>
                </a:hlinkClick>
              </a:rPr>
              <a:t>Pg. 23 Vertical Optimization - </a:t>
            </a:r>
            <a:r>
              <a:rPr lang="en-US" altLang="zh-CN" sz="1200" b="1" dirty="0" err="1">
                <a:solidFill>
                  <a:schemeClr val="accent1"/>
                </a:solidFill>
                <a:latin typeface="+mj-lt"/>
                <a:hlinkClick r:id="rId19"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 xmlns:ahyp="http://schemas.microsoft.com/office/drawing/2018/hyperlinkcolor" val="tx"/>
                    </a:ext>
                  </a:extLst>
                </a:hlinkClick>
              </a:rPr>
              <a:t>Pg. 24 Vertical Optimization - </a:t>
            </a:r>
            <a:r>
              <a:rPr lang="en-US" altLang="zh-CN" sz="1200" b="1" dirty="0" err="1">
                <a:solidFill>
                  <a:schemeClr val="accent1"/>
                </a:solidFill>
                <a:latin typeface="+mj-lt"/>
                <a:hlinkClick r:id="rId20"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 xmlns:ahyp="http://schemas.microsoft.com/office/drawing/2018/hyperlinkcolor" val="tx"/>
                    </a:ext>
                  </a:extLst>
                </a:hlinkClick>
              </a:rPr>
              <a:t>Pg. 25 Vertical Optimization - </a:t>
            </a:r>
            <a:r>
              <a:rPr lang="en-US" altLang="zh-CN" sz="1200" b="1" dirty="0" err="1">
                <a:solidFill>
                  <a:schemeClr val="accent1"/>
                </a:solidFill>
                <a:latin typeface="+mj-lt"/>
                <a:hlinkClick r:id="rId21" action="ppaction://hlinksldjump">
                  <a:extLst>
                    <a:ext uri="{A12FA001-AC4F-418D-AE19-62706E023703}">
                      <ahyp:hlinkClr xmlns=""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 xmlns:ahyp="http://schemas.microsoft.com/office/drawing/2018/hyperlinkcolor"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 xmlns:ahyp="http://schemas.microsoft.com/office/drawing/2018/hyperlinkcolor"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 xmlns:ahyp="http://schemas.microsoft.com/office/drawing/2018/hyperlinkcolor"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 xmlns:ahyp="http://schemas.microsoft.com/office/drawing/2018/hyperlinkcolor"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 xmlns:ahyp="http://schemas.microsoft.com/office/drawing/2018/hyperlinkcolor"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 xmlns:ahyp="http://schemas.microsoft.com/office/drawing/2018/hyperlinkcolor"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 xmlns:ahyp="http://schemas.microsoft.com/office/drawing/2018/hyperlinkcolor"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 xmlns:ahyp="http://schemas.microsoft.com/office/drawing/2018/hyperlinkcolor"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Pg. 36 Different Aircrafts </a:t>
            </a:r>
            <a:r>
              <a:rPr lang="en-US" altLang="zh-CN" sz="1200" b="1" dirty="0">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a:t>
            </a:r>
            <a:r>
              <a:rPr lang="en-US" altLang="zh-CN" sz="1200" b="1" dirty="0">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 </a:t>
            </a:r>
            <a:r>
              <a:rPr lang="en-US" altLang="zh-CN" sz="1200" b="1" dirty="0" err="1">
                <a:solidFill>
                  <a:schemeClr val="accent1"/>
                </a:solidFill>
                <a:latin typeface="+mj-lt"/>
                <a:hlinkClick r:id="rId30" action="ppaction://hlinksldjump">
                  <a:extLst>
                    <a:ext uri="{A12FA001-AC4F-418D-AE19-62706E023703}">
                      <ahyp:hlinkClr xmlns=""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 xmlns:ahyp="http://schemas.microsoft.com/office/drawing/2018/hyperlinkcolor" val="tx"/>
                    </a:ext>
                  </a:extLst>
                </a:hlinkClick>
              </a:rPr>
              <a:t>Pg. 37 Different Aircrafts - </a:t>
            </a:r>
            <a:r>
              <a:rPr lang="en-US" altLang="zh-CN" sz="1200" b="1" dirty="0" err="1">
                <a:solidFill>
                  <a:schemeClr val="accent1"/>
                </a:solidFill>
                <a:latin typeface="+mj-lt"/>
                <a:hlinkClick r:id="rId31" action="ppaction://hlinksldjump">
                  <a:extLst>
                    <a:ext uri="{A12FA001-AC4F-418D-AE19-62706E023703}">
                      <ahyp:hlinkClr xmlns=""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 xmlns:ahyp="http://schemas.microsoft.com/office/drawing/2018/hyperlinkcolor"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 xmlns:ahyp="http://schemas.microsoft.com/office/drawing/2018/hyperlinkcolor"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4" action="ppaction://hlinksldjump">
                  <a:extLst>
                    <a:ext uri="{A12FA001-AC4F-418D-AE19-62706E023703}">
                      <ahyp:hlinkClr xmlns="" xmlns:ahyp="http://schemas.microsoft.com/office/drawing/2018/hyperlinkcolor"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a16="http://schemas.microsoft.com/office/drawing/2014/main" xmlns=""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5" action="ppaction://hlinksldjump"/>
            <a:extLst>
              <a:ext uri="{FF2B5EF4-FFF2-40B4-BE49-F238E27FC236}">
                <a16:creationId xmlns:a16="http://schemas.microsoft.com/office/drawing/2014/main" xmlns=""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24442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内容占位符 2">
            <a:extLst>
              <a:ext uri="{FF2B5EF4-FFF2-40B4-BE49-F238E27FC236}">
                <a16:creationId xmlns:a16="http://schemas.microsoft.com/office/drawing/2014/main" xmlns=""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smtClean="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smtClean="0">
                <a:latin typeface="Times New Roman" panose="02020603050405020304" pitchFamily="18" charset="0"/>
                <a:ea typeface="+mj-ea"/>
                <a:cs typeface="Times New Roman" panose="02020603050405020304" pitchFamily="18" charset="0"/>
              </a:rPr>
              <a:t>Unlike conventional math modelling, </a:t>
            </a:r>
            <a:r>
              <a:rPr lang="en-US" altLang="zh-CN" sz="1800" b="1" dirty="0" smtClean="0">
                <a:latin typeface="Times New Roman" panose="02020603050405020304" pitchFamily="18" charset="0"/>
                <a:ea typeface="+mj-ea"/>
                <a:cs typeface="Times New Roman" panose="02020603050405020304" pitchFamily="18" charset="0"/>
              </a:rPr>
              <a:t>mathematical analyses </a:t>
            </a:r>
            <a:r>
              <a:rPr lang="en-US" altLang="zh-CN" sz="1800" dirty="0" smtClean="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smtClean="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smtClean="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smtClean="0">
                <a:solidFill>
                  <a:srgbClr val="12008A"/>
                </a:solidFill>
                <a:latin typeface="Times New Roman" panose="02020603050405020304" pitchFamily="18" charset="0"/>
                <a:ea typeface="+mj-ea"/>
                <a:cs typeface="Times New Roman" panose="02020603050405020304" pitchFamily="18" charset="0"/>
              </a:rPr>
              <a:t>What</a:t>
            </a:r>
            <a:r>
              <a:rPr lang="en-US" altLang="zh-CN" b="1" dirty="0" smtClean="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smtClean="0">
                <a:latin typeface="Times New Roman" panose="02020603050405020304" pitchFamily="18" charset="0"/>
                <a:ea typeface="+mj-ea"/>
                <a:cs typeface="Times New Roman" panose="02020603050405020304" pitchFamily="18" charset="0"/>
              </a:rPr>
              <a:t>intuitive</a:t>
            </a:r>
            <a:r>
              <a:rPr lang="en-US" altLang="zh-CN" sz="1800" b="1" dirty="0" smtClean="0">
                <a:latin typeface="Times New Roman" panose="02020603050405020304" pitchFamily="18" charset="0"/>
                <a:ea typeface="+mj-ea"/>
                <a:cs typeface="Times New Roman" panose="02020603050405020304" pitchFamily="18" charset="0"/>
              </a:rPr>
              <a:t>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notio</a:t>
            </a:r>
            <a:r>
              <a:rPr lang="en-US" altLang="zh-CN" sz="1800" b="1" dirty="0">
                <a:solidFill>
                  <a:srgbClr val="12008A"/>
                </a:solidFill>
                <a:latin typeface="Times New Roman" panose="02020603050405020304" pitchFamily="18" charset="0"/>
                <a:ea typeface="+mj-ea"/>
                <a:cs typeface="Times New Roman" panose="02020603050405020304" pitchFamily="18" charset="0"/>
              </a:rPr>
              <a:t>ns</a:t>
            </a:r>
            <a:r>
              <a:rPr lang="en-US" altLang="zh-CN" sz="1800" b="1" dirty="0" smtClean="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smtClean="0">
                <a:latin typeface="Times New Roman" panose="02020603050405020304" pitchFamily="18" charset="0"/>
                <a:ea typeface="+mj-ea"/>
                <a:cs typeface="Times New Roman" panose="02020603050405020304" pitchFamily="18" charset="0"/>
              </a:rPr>
              <a:t> raised in our model, as well as </a:t>
            </a:r>
            <a:r>
              <a:rPr lang="en-US" altLang="zh-CN" sz="1800" b="1" dirty="0" smtClean="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smtClean="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smtClean="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smtClean="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rPr>
                <a:t>Fig. The structure of our model</a:t>
              </a:r>
              <a:endParaRPr lang="zh-CN" altLang="en-US" sz="1400" b="1" dirty="0">
                <a:solidFill>
                  <a:srgbClr val="0F007B"/>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Tree>
    <p:extLst>
      <p:ext uri="{BB962C8B-B14F-4D97-AF65-F5344CB8AC3E}">
        <p14:creationId xmlns:p14="http://schemas.microsoft.com/office/powerpoint/2010/main" val="1789508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244675" y="228752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a16="http://schemas.microsoft.com/office/drawing/2014/main" xmlns=""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 xmlns:mc="http://schemas.openxmlformats.org/markup-compatibility/2006" xmlns:a14="http://schemas.microsoft.com/office/drawing/2010/main"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To ensure the linearity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2" indent="-285750">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任意多边形 19">
            <a:hlinkClick r:id="" action="ppaction://noaction"/>
            <a:extLst>
              <a:ext uri="{FF2B5EF4-FFF2-40B4-BE49-F238E27FC236}">
                <a16:creationId xmlns=""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47</a:t>
            </a:fld>
            <a:endParaRPr lang="zh-CN" altLang="en-US" sz="1200" b="1" dirty="0">
              <a:solidFill>
                <a:srgbClr val="21048A"/>
              </a:solidFill>
            </a:endParaRPr>
          </a:p>
        </p:txBody>
      </p:sp>
      <p:graphicFrame>
        <p:nvGraphicFramePr>
          <p:cNvPr id="13" name="对象 12"/>
          <p:cNvGraphicFramePr>
            <a:graphicFrameLocks noChangeAspect="1"/>
          </p:cNvGraphicFramePr>
          <p:nvPr>
            <p:extLst/>
          </p:nvPr>
        </p:nvGraphicFramePr>
        <p:xfrm>
          <a:off x="1335204" y="3629082"/>
          <a:ext cx="8638014" cy="614503"/>
        </p:xfrm>
        <a:graphic>
          <a:graphicData uri="http://schemas.openxmlformats.org/presentationml/2006/ole">
            <mc:AlternateContent xmlns:mc="http://schemas.openxmlformats.org/markup-compatibility/2006">
              <mc:Choice xmlns:v="urn:schemas-microsoft-com:vml" Requires="v">
                <p:oleObj spid="_x0000_s14347" name="AxMath" r:id="rId4" imgW="5490360" imgH="390960" progId="Equation.AxMath">
                  <p:embed/>
                </p:oleObj>
              </mc:Choice>
              <mc:Fallback>
                <p:oleObj name="AxMath" r:id="rId4" imgW="5490360" imgH="390960" progId="Equation.AxMath">
                  <p:embed/>
                  <p:pic>
                    <p:nvPicPr>
                      <p:cNvPr id="0" name=""/>
                      <p:cNvPicPr/>
                      <p:nvPr/>
                    </p:nvPicPr>
                    <p:blipFill>
                      <a:blip r:embed="rId5"/>
                      <a:stretch>
                        <a:fillRect/>
                      </a:stretch>
                    </p:blipFill>
                    <p:spPr>
                      <a:xfrm>
                        <a:off x="1335204" y="3629082"/>
                        <a:ext cx="8638014" cy="614503"/>
                      </a:xfrm>
                      <a:prstGeom prst="rect">
                        <a:avLst/>
                      </a:prstGeom>
                    </p:spPr>
                  </p:pic>
                </p:oleObj>
              </mc:Fallback>
            </mc:AlternateContent>
          </a:graphicData>
        </a:graphic>
      </p:graphicFrame>
      <p:graphicFrame>
        <p:nvGraphicFramePr>
          <p:cNvPr id="17" name="对象 16"/>
          <p:cNvGraphicFramePr>
            <a:graphicFrameLocks noChangeAspect="1"/>
          </p:cNvGraphicFramePr>
          <p:nvPr>
            <p:extLst/>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348" name="AxMath" r:id="rId6" imgW="3784680" imgH="390960" progId="Equation.AxMath">
                  <p:embed/>
                </p:oleObj>
              </mc:Choice>
              <mc:Fallback>
                <p:oleObj name="AxMath" r:id="rId6" imgW="3784680" imgH="390960" progId="Equation.AxMath">
                  <p:embed/>
                  <p:pic>
                    <p:nvPicPr>
                      <p:cNvPr id="0" name=""/>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extLst/>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349" name="AxMath" r:id="rId8" imgW="1559880" imgH="848520" progId="Equation.AxMath">
                  <p:embed/>
                </p:oleObj>
              </mc:Choice>
              <mc:Fallback>
                <p:oleObj name="AxMath" r:id="rId8" imgW="1559880" imgH="848520" progId="Equation.AxMath">
                  <p:embed/>
                  <p:pic>
                    <p:nvPicPr>
                      <p:cNvPr id="0" name=""/>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1061931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 xmlns:a16="http://schemas.microsoft.com/office/drawing/2014/main"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intermediate variables</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coherent </a:t>
            </a:r>
            <a:r>
              <a:rPr lang="en-US" altLang="zh-CN" sz="1800" dirty="0">
                <a:solidFill>
                  <a:prstClr val="black"/>
                </a:solidFill>
                <a:latin typeface="Times New Roman" panose="02020603050405020304" pitchFamily="18" charset="0"/>
                <a:ea typeface="+mj-ea"/>
                <a:cs typeface="Times New Roman" panose="02020603050405020304" pitchFamily="18" charset="0"/>
              </a:rPr>
              <a:t>and rigorous</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a:t>
            </a:r>
            <a:r>
              <a:rPr lang="en-US" altLang="zh-CN" sz="1800" dirty="0" smtClean="0">
                <a:solidFill>
                  <a:prstClr val="black"/>
                </a:solidFill>
                <a:latin typeface="Times New Roman" panose="02020603050405020304" pitchFamily="18" charset="0"/>
                <a:ea typeface="+mj-ea"/>
                <a:cs typeface="Times New Roman" panose="02020603050405020304" pitchFamily="18" charset="0"/>
              </a:rPr>
              <a:t>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foundation for linear construction</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smtClean="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48</a:t>
            </a:fld>
            <a:endParaRPr lang="zh-CN" altLang="en-US" sz="1200" b="1" dirty="0">
              <a:solidFill>
                <a:srgbClr val="21048A"/>
              </a:solidFill>
            </a:endParaRPr>
          </a:p>
        </p:txBody>
      </p:sp>
      <p:cxnSp>
        <p:nvCxnSpPr>
          <p:cNvPr id="8" name="直接箭头连接符 7">
            <a:extLst>
              <a:ext uri="{FF2B5EF4-FFF2-40B4-BE49-F238E27FC236}">
                <a16:creationId xmlns="" xmlns:a16="http://schemas.microsoft.com/office/drawing/2014/main"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Direct and clear</a:t>
            </a:r>
            <a:endParaRPr lang="zh-CN"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65" name="AxMath" r:id="rId4" imgW="4208040" imgH="1055880" progId="Equation.AxMath">
                  <p:embed/>
                </p:oleObj>
              </mc:Choice>
              <mc:Fallback>
                <p:oleObj name="AxMath" r:id="rId4" imgW="4208040" imgH="1055880" progId="Equation.AxMath">
                  <p:embed/>
                  <p:pic>
                    <p:nvPicPr>
                      <p:cNvPr id="0" name=""/>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 xmlns:a16="http://schemas.microsoft.com/office/drawing/2014/main"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𝑣</m:t>
                    </m:r>
                  </m:oMath>
                </a14:m>
                <a:r>
                  <a:rPr lang="en-US" altLang="zh-CN" dirty="0" smtClean="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5807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The essence behind our mathematical model</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Make the model bear logic self-consistency.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The process of our model is complete</a:t>
            </a:r>
            <a:r>
              <a:rPr lang="en-US" altLang="zh-CN" b="1" dirty="0">
                <a:solidFill>
                  <a:srgbClr val="13009C"/>
                </a:solidFill>
                <a:latin typeface="Times New Roman" panose="02020603050405020304" pitchFamily="18" charset="0"/>
                <a:ea typeface="+mj-ea"/>
                <a:cs typeface="Times New Roman" panose="02020603050405020304" pitchFamily="18" charset="0"/>
              </a:rPr>
              <a:t>.</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Variable-based and accurate.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Make optimization process easy.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All the different occasions have been discussed in our model.</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Simple formulas make it easier to be understood.</a:t>
            </a:r>
          </a:p>
          <a:p>
            <a:pPr marL="0" marR="0" lvl="0" indent="0" algn="l" defTabSz="914400" rtl="0" eaLnBrk="1" fontAlgn="auto" latinLnBrk="0" hangingPunct="1">
              <a:lnSpc>
                <a:spcPct val="100000"/>
              </a:lnSpc>
              <a:spcBef>
                <a:spcPts val="0"/>
              </a:spcBef>
              <a:spcAft>
                <a:spcPts val="0"/>
              </a:spcAft>
              <a:buClrTx/>
              <a:buSzTx/>
              <a:buNone/>
              <a:tabLst/>
              <a:defRPr/>
            </a:pPr>
            <a:endParaRPr lang="en-US" altLang="zh-CN" sz="1800" b="1" dirty="0">
              <a:solidFill>
                <a:srgbClr val="13009C"/>
              </a:solidFill>
              <a:latin typeface="Times New Roman" panose="02020603050405020304" pitchFamily="18" charset="0"/>
              <a:ea typeface="+mj-ea"/>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xmlns=""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xmlns=""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49</a:t>
            </a:fld>
            <a:endParaRPr lang="zh-CN" altLang="en-US" sz="1200" b="1" dirty="0">
              <a:solidFill>
                <a:srgbClr val="21048A"/>
              </a:solidFill>
            </a:endParaRPr>
          </a:p>
        </p:txBody>
      </p:sp>
    </p:spTree>
    <p:extLst>
      <p:ext uri="{BB962C8B-B14F-4D97-AF65-F5344CB8AC3E}">
        <p14:creationId xmlns:p14="http://schemas.microsoft.com/office/powerpoint/2010/main" val="231923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The velocity wouldn’t change much in a particular cell, and the actual average speed is approximately equal to the average we’ve made</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a16="http://schemas.microsoft.com/office/drawing/2014/main" xmlns=""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53624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09999" y="2136795"/>
                <a:ext cx="10875181" cy="3636511"/>
              </a:xfrm>
            </p:spPr>
            <p:txBody>
              <a:bodyPr anchor="t">
                <a:noAutofit/>
              </a:bodyPr>
              <a:lstStyle/>
              <a:p>
                <a:pPr>
                  <a:spcBef>
                    <a:spcPts val="600"/>
                  </a:spcBef>
                  <a:buClr>
                    <a:srgbClr val="110087"/>
                  </a:buClr>
                  <a:buSzPct val="88000"/>
                  <a:buFont typeface="+mj-lt"/>
                  <a:buAutoNum type="arabicPeriod"/>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How did you think of </a:t>
                </a:r>
                <a:r>
                  <a:rPr lang="en-US" altLang="zh-CN" b="1" i="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previous mathematical deductions have led to several equivalent conversions, which ultimately resulted in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p>
              <a:p>
                <a:pPr>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So what’s special since its </a:t>
                </a:r>
                <a:r>
                  <a:rPr lang="en-US" altLang="zh-CN" b="1" i="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to the mathematical deductions you’ve made?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The equivalence is all about optimality – optimal (higher) </a:t>
                </a:r>
                <a:r>
                  <a:rPr lang="en-US" altLang="zh-CN" sz="18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i="1"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optimal boarding time</a:t>
                </a:r>
              </a:p>
              <a:p>
                <a:pPr lvl="1">
                  <a:spcBef>
                    <a:spcPts val="600"/>
                  </a:spcBef>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Calculations are significantly simplified.</a:t>
                </a:r>
              </a:p>
              <a:p>
                <a:pPr marL="457200" indent="-457200">
                  <a:spcBef>
                    <a:spcPts val="600"/>
                  </a:spcBef>
                  <a:buClr>
                    <a:srgbClr val="110087"/>
                  </a:buClr>
                  <a:buSzPct val="88000"/>
                  <a:buFont typeface="+mj-lt"/>
                  <a:buAutoNum type="arabicPeriod"/>
                </a:pP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In a word, </a:t>
                </a:r>
                <a:r>
                  <a:rPr lang="en-US" altLang="zh-CN" b="1" i="1" dirty="0" err="1"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rPr>
                  <a:t> is a tactic we used to alter the problem’s external modality but maintain its inherent structure with equivalence.</a:t>
                </a: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buFont typeface="+mj-lt"/>
                  <a:buAutoNum type="arabicPeriod"/>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09999" y="213679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xmlns=""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reasons behind </a:t>
            </a:r>
            <a:r>
              <a:rPr lang="en-US" altLang="zh-CN" dirty="0" err="1" smtClean="0">
                <a:latin typeface="Times New Roman" panose="02020603050405020304" pitchFamily="18" charset="0"/>
                <a:cs typeface="Times New Roman" panose="02020603050405020304" pitchFamily="18" charset="0"/>
              </a:rPr>
              <a:t>parallelity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31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63355" y="5153431"/>
            <a:ext cx="6701957" cy="1338828"/>
          </a:xfrm>
          <a:prstGeom prst="rect">
            <a:avLst/>
          </a:prstGeom>
          <a:noFill/>
        </p:spPr>
        <p:txBody>
          <a:bodyPr wrap="square" rtlCol="0">
            <a:spAutoFit/>
          </a:bodyPr>
          <a:lstStyle/>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Queuing time</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Time </a:t>
            </a:r>
            <a:r>
              <a:rPr lang="en-US" altLang="zh-CN" dirty="0">
                <a:solidFill>
                  <a:srgbClr val="000000"/>
                </a:solidFill>
                <a:cs typeface="Times New Roman" panose="02020603050405020304" pitchFamily="18" charset="0"/>
              </a:rPr>
              <a:t>offering </a:t>
            </a:r>
            <a:r>
              <a:rPr lang="en-US" altLang="zh-CN" dirty="0" smtClean="0">
                <a:solidFill>
                  <a:srgbClr val="000000"/>
                </a:solidFill>
                <a:cs typeface="Times New Roman" panose="02020603050405020304" pitchFamily="18" charset="0"/>
              </a:rPr>
              <a:t>seats</a:t>
            </a:r>
          </a:p>
          <a:p>
            <a:pPr lvl="1">
              <a:lnSpc>
                <a:spcPct val="150000"/>
              </a:lnSpc>
              <a:buClr>
                <a:srgbClr val="110087"/>
              </a:buClr>
              <a:buSzPct val="88000"/>
              <a:buFont typeface="Wingdings" panose="05000000000000000000" pitchFamily="2" charset="2"/>
              <a:buChar char="p"/>
            </a:pPr>
            <a:r>
              <a:rPr lang="en-US" altLang="zh-CN" dirty="0" smtClean="0">
                <a:solidFill>
                  <a:srgbClr val="000000"/>
                </a:solidFill>
                <a:cs typeface="Times New Roman" panose="02020603050405020304" pitchFamily="18" charset="0"/>
              </a:rPr>
              <a:t> Standard </a:t>
            </a:r>
            <a:r>
              <a:rPr lang="en-US" altLang="zh-CN" dirty="0">
                <a:solidFill>
                  <a:srgbClr val="000000"/>
                </a:solidFill>
                <a:cs typeface="Times New Roman" panose="02020603050405020304" pitchFamily="18" charset="0"/>
              </a:rPr>
              <a:t>variance of the boarding time of same-row </a:t>
            </a:r>
            <a:r>
              <a:rPr lang="en-US" altLang="zh-CN" dirty="0" smtClean="0">
                <a:solidFill>
                  <a:srgbClr val="000000"/>
                </a:solidFill>
                <a:cs typeface="Times New Roman" panose="02020603050405020304" pitchFamily="18" charset="0"/>
              </a:rPr>
              <a:t>passengers</a:t>
            </a:r>
            <a:endParaRPr lang="en-US" altLang="zh-CN" dirty="0">
              <a:solidFill>
                <a:srgbClr val="000000"/>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a:xfrm>
                <a:off x="810000" y="2115775"/>
                <a:ext cx="10875181" cy="3636511"/>
              </a:xfrm>
            </p:spPr>
            <p:txBody>
              <a:bodyPr anchor="t">
                <a:noAutofit/>
              </a:bodyPr>
              <a:lstStyle/>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cs typeface="Times New Roman" panose="02020603050405020304" pitchFamily="18" charset="0"/>
                  </a:rPr>
                  <a:t>Quick review of </a:t>
                </a:r>
                <a:r>
                  <a:rPr lang="en-US" altLang="zh-CN" b="1" i="1" dirty="0" smtClean="0">
                    <a:solidFill>
                      <a:srgbClr val="13009C"/>
                    </a:solidFill>
                    <a:latin typeface="Times New Roman" panose="02020603050405020304" pitchFamily="18" charset="0"/>
                    <a:cs typeface="Times New Roman" panose="02020603050405020304" pitchFamily="18" charset="0"/>
                  </a:rPr>
                  <a:t>best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boarding efficiency (lowest time) </a:t>
                </a:r>
                <a14:m>
                  <m:oMath xmlns:m="http://schemas.openxmlformats.org/officeDocument/2006/math">
                    <m:r>
                      <a:rPr lang="en-US" altLang="zh-CN" sz="1800" b="0" i="1" smtClean="0">
                        <a:solidFill>
                          <a:prstClr val="black"/>
                        </a:solidFill>
                        <a:latin typeface="Cambria Math" panose="02040503050406030204" pitchFamily="18" charset="0"/>
                        <a:cs typeface="Times New Roman" panose="02020603050405020304" pitchFamily="18" charset="0"/>
                      </a:rPr>
                      <m:t>⇔</m:t>
                    </m:r>
                  </m:oMath>
                </a14:m>
                <a:r>
                  <a:rPr lang="en-US" altLang="zh-CN" sz="1800" b="1" dirty="0" smtClean="0">
                    <a:solidFill>
                      <a:prstClr val="black"/>
                    </a:solidFill>
                    <a:latin typeface="Times New Roman" panose="02020603050405020304" pitchFamily="18" charset="0"/>
                    <a:cs typeface="Times New Roman" panose="02020603050405020304" pitchFamily="18" charset="0"/>
                  </a:rPr>
                  <a:t> </a:t>
                </a:r>
                <a:r>
                  <a:rPr lang="en-US" altLang="zh-CN" sz="1800" dirty="0" smtClean="0">
                    <a:solidFill>
                      <a:prstClr val="black"/>
                    </a:solidFill>
                    <a:latin typeface="Times New Roman" panose="02020603050405020304" pitchFamily="18" charset="0"/>
                    <a:cs typeface="Times New Roman" panose="02020603050405020304" pitchFamily="18" charset="0"/>
                  </a:rPr>
                  <a:t>highest </a:t>
                </a:r>
                <a:r>
                  <a:rPr lang="en-US" altLang="zh-CN" sz="1800" i="1" dirty="0" err="1" smtClean="0">
                    <a:solidFill>
                      <a:prstClr val="black"/>
                    </a:solidFill>
                    <a:latin typeface="Times New Roman" panose="02020603050405020304" pitchFamily="18" charset="0"/>
                    <a:cs typeface="Times New Roman" panose="02020603050405020304" pitchFamily="18" charset="0"/>
                  </a:rPr>
                  <a:t>parallelity</a:t>
                </a:r>
                <a:endParaRPr lang="en-US" altLang="zh-CN" sz="1800" i="1" dirty="0" smtClean="0">
                  <a:solidFill>
                    <a:prstClr val="black"/>
                  </a:solidFill>
                  <a:latin typeface="Times New Roman" panose="02020603050405020304" pitchFamily="18" charset="0"/>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prstClr val="black"/>
                    </a:solidFill>
                    <a:latin typeface="Times New Roman" panose="02020603050405020304" pitchFamily="18" charset="0"/>
                    <a:cs typeface="Times New Roman" panose="02020603050405020304" pitchFamily="18" charset="0"/>
                  </a:rPr>
                  <a:t>Highest satisfaction (lowest </a:t>
                </a:r>
                <a14:m>
                  <m:oMath xmlns:m="http://schemas.openxmlformats.org/officeDocument/2006/math">
                    <m:sSub>
                      <m:sSubPr>
                        <m:ctrlPr>
                          <a:rPr lang="en-US" altLang="zh-CN" sz="1800" b="0" i="1" smtClean="0">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𝛼</m:t>
                        </m:r>
                      </m:e>
                      <m:sub>
                        <m:r>
                          <m:rPr>
                            <m:sty m:val="p"/>
                          </m:rPr>
                          <a:rPr lang="en-US" altLang="zh-CN" sz="1800" b="0" i="0" smtClean="0">
                            <a:solidFill>
                              <a:prstClr val="black"/>
                            </a:solidFill>
                            <a:latin typeface="Cambria Math" panose="02040503050406030204" pitchFamily="18" charset="0"/>
                            <a:cs typeface="Times New Roman" panose="02020603050405020304" pitchFamily="18" charset="0"/>
                          </a:rPr>
                          <m:t>satisf</m:t>
                        </m:r>
                        <m:r>
                          <a:rPr lang="en-US" altLang="zh-CN" sz="1800" b="0" i="1" smtClean="0">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cs typeface="Times New Roman" panose="02020603050405020304" pitchFamily="18" charset="0"/>
                  </a:rPr>
                  <a:t>)</a:t>
                </a:r>
                <a:endParaRPr lang="en-US" altLang="zh-CN" sz="1800" dirty="0">
                  <a:solidFill>
                    <a:prstClr val="black"/>
                  </a:solidFill>
                  <a:latin typeface="Times New Roman" panose="02020603050405020304" pitchFamily="18" charset="0"/>
                  <a:cs typeface="Times New Roman" panose="02020603050405020304" pitchFamily="18" charset="0"/>
                </a:endParaRPr>
              </a:p>
              <a:p>
                <a:pPr lvl="0" defTabSz="914400">
                  <a:lnSpc>
                    <a:spcPct val="150000"/>
                  </a:lnSpc>
                  <a:spcBef>
                    <a:spcPts val="0"/>
                  </a:spcBef>
                  <a:spcAft>
                    <a:spcPts val="0"/>
                  </a:spcAft>
                  <a:buClrTx/>
                  <a:buFont typeface="Wingdings" panose="05000000000000000000" pitchFamily="2" charset="2"/>
                  <a:buChar char="p"/>
                  <a:defRPr/>
                </a:pPr>
                <a:r>
                  <a:rPr lang="en-US" altLang="zh-CN"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That’s exactly the property disembarking possesses.</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found a strategy which is optimal for both two indicators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 &amp;</m:t>
                    </m:r>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 </m:t>
                        </m:r>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How we did it</a:t>
                </a:r>
              </a:p>
              <a:p>
                <a:pPr lvl="2" defTabSz="914400">
                  <a:lnSpc>
                    <a:spcPct val="150000"/>
                  </a:lnSpc>
                  <a:spcBef>
                    <a:spcPts val="0"/>
                  </a:spcBef>
                  <a:spcAft>
                    <a:spcPts val="0"/>
                  </a:spcAft>
                  <a:buClrTx/>
                  <a:buFont typeface="Wingdings" panose="05000000000000000000" pitchFamily="2" charset="2"/>
                  <a:buChar char="p"/>
                  <a:defRPr/>
                </a:pP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i="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adjustment </a:t>
                </a:r>
                <a:r>
                  <a:rPr lang="en-US" altLang="zh-CN"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 – keeping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 optimal while optimizing </a:t>
                </a:r>
                <a14:m>
                  <m:oMath xmlns:m="http://schemas.openxmlformats.org/officeDocument/2006/math">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600"/>
                  </a:spcBef>
                  <a:buClr>
                    <a:srgbClr val="110087"/>
                  </a:buClr>
                  <a:buSzPct val="88000"/>
                  <a:buNone/>
                </a:pPr>
                <a:endParaRPr lang="en-US" altLang="zh-CN" b="1" dirty="0" smtClean="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0000" y="211577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xmlns=""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smtClean="0">
                <a:latin typeface="Times New Roman" panose="02020603050405020304" pitchFamily="18" charset="0"/>
                <a:cs typeface="Times New Roman" panose="02020603050405020304" pitchFamily="18" charset="0"/>
              </a:rPr>
              <a:t>The core of the </a:t>
            </a:r>
            <a:r>
              <a:rPr lang="en-US" altLang="zh-CN" i="1" dirty="0" smtClean="0">
                <a:latin typeface="Times New Roman" panose="02020603050405020304" pitchFamily="18" charset="0"/>
                <a:cs typeface="Times New Roman" panose="02020603050405020304" pitchFamily="18" charset="0"/>
              </a:rPr>
              <a:t>disembarking </a:t>
            </a:r>
            <a:r>
              <a:rPr lang="en-US" altLang="zh-CN" dirty="0" smtClean="0">
                <a:latin typeface="Times New Roman" panose="02020603050405020304" pitchFamily="18" charset="0"/>
                <a:cs typeface="Times New Roman" panose="02020603050405020304" pitchFamily="18" charset="0"/>
              </a:rPr>
              <a:t>task</a:t>
            </a:r>
            <a:endParaRPr lang="zh-CN" altLang="en-US" dirty="0">
              <a:latin typeface="Times New Roman" panose="02020603050405020304" pitchFamily="18" charset="0"/>
              <a:cs typeface="Times New Roman" panose="02020603050405020304" pitchFamily="18" charset="0"/>
            </a:endParaRPr>
          </a:p>
        </p:txBody>
      </p:sp>
      <p:sp>
        <p:nvSpPr>
          <p:cNvPr id="2" name="右大括号 1"/>
          <p:cNvSpPr/>
          <p:nvPr/>
        </p:nvSpPr>
        <p:spPr>
          <a:xfrm>
            <a:off x="7802880" y="2692400"/>
            <a:ext cx="210950" cy="7518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3" name="文本框 2"/>
          <p:cNvSpPr txBox="1"/>
          <p:nvPr/>
        </p:nvSpPr>
        <p:spPr>
          <a:xfrm>
            <a:off x="8097921" y="2745154"/>
            <a:ext cx="3503168" cy="646331"/>
          </a:xfrm>
          <a:prstGeom prst="rect">
            <a:avLst/>
          </a:prstGeom>
          <a:noFill/>
          <a:ln w="28575">
            <a:solidFill>
              <a:srgbClr val="12008A"/>
            </a:solidFill>
          </a:ln>
        </p:spPr>
        <p:txBody>
          <a:bodyPr wrap="square" rtlCol="0">
            <a:spAutoFit/>
          </a:bodyPr>
          <a:lstStyle/>
          <a:p>
            <a:r>
              <a:rPr lang="en-US" altLang="zh-CN" dirty="0" smtClean="0">
                <a:solidFill>
                  <a:srgbClr val="000000"/>
                </a:solidFill>
              </a:rPr>
              <a:t>What if these two requisites are met simultaneously?</a:t>
            </a:r>
            <a:endParaRPr lang="zh-CN" altLang="en-US" dirty="0">
              <a:solidFill>
                <a:srgbClr val="000000"/>
              </a:solidFill>
            </a:endParaRPr>
          </a:p>
        </p:txBody>
      </p:sp>
      <p:sp>
        <p:nvSpPr>
          <p:cNvPr id="5" name="左大括号 4"/>
          <p:cNvSpPr/>
          <p:nvPr/>
        </p:nvSpPr>
        <p:spPr>
          <a:xfrm>
            <a:off x="1763355" y="5369113"/>
            <a:ext cx="296673" cy="9476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11" name="直接连接符 10"/>
          <p:cNvCxnSpPr/>
          <p:nvPr/>
        </p:nvCxnSpPr>
        <p:spPr>
          <a:xfrm>
            <a:off x="2529840" y="5449824"/>
            <a:ext cx="12984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29840" y="5851958"/>
            <a:ext cx="1871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529840" y="6089904"/>
            <a:ext cx="5870448" cy="3779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3087506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p:txBody>
          <a:bodyPr anchor="b">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en-US" altLang="zh-CN" b="1" dirty="0" smtClean="0">
                <a:solidFill>
                  <a:srgbClr val="0F007B"/>
                </a:solidFill>
                <a:latin typeface="Times New Roman" panose="02020603050405020304" pitchFamily="18" charset="0"/>
                <a:cs typeface="Times New Roman" panose="02020603050405020304" pitchFamily="18" charset="0"/>
              </a:rPr>
              <a:t>What does the third factor stand for?</a:t>
            </a:r>
            <a:endParaRPr lang="en-US" altLang="zh-CN" b="1" dirty="0">
              <a:solidFill>
                <a:srgbClr val="0F007B"/>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lvl="2">
              <a:buClr>
                <a:srgbClr val="110087"/>
              </a:buClr>
              <a:buSzPct val="88000"/>
              <a:buFont typeface="Wingdings" panose="05000000000000000000" pitchFamily="2" charset="2"/>
              <a:buChar char="p"/>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Families (or fellow passengers)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may be separated</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2">
            <a:extLst>
              <a:ext uri="{FF2B5EF4-FFF2-40B4-BE49-F238E27FC236}">
                <a16:creationId xmlns:a16="http://schemas.microsoft.com/office/drawing/2014/main" xmlns=""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en-US" altLang="zh-CN" b="1" dirty="0">
                <a:solidFill>
                  <a:srgbClr val="21048A"/>
                </a:solidFill>
                <a:latin typeface="Times New Roman" panose="02020603050405020304" pitchFamily="18" charset="0"/>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1 is for </a:t>
            </a:r>
            <a:r>
              <a:rPr lang="en-US" altLang="zh-CN" sz="1800" dirty="0" err="1">
                <a:solidFill>
                  <a:srgbClr val="000000"/>
                </a:solidFill>
                <a:latin typeface="Times New Roman" panose="02020603050405020304" pitchFamily="18" charset="0"/>
                <a:cs typeface="Times New Roman" panose="02020603050405020304" pitchFamily="18" charset="0"/>
              </a:rPr>
              <a:t>standardisation</a:t>
            </a:r>
            <a:endParaRPr lang="en-US" altLang="zh-CN" sz="1800" dirty="0">
              <a:solidFill>
                <a:srgbClr val="000000"/>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Once united the magnitudes, the dissatisfaction index can rather </a:t>
            </a:r>
            <a:r>
              <a:rPr lang="en-US" altLang="zh-CN" sz="1800" i="1" dirty="0">
                <a:solidFill>
                  <a:srgbClr val="000000"/>
                </a:solidFill>
                <a:latin typeface="Times New Roman" panose="02020603050405020304" pitchFamily="18" charset="0"/>
                <a:cs typeface="Times New Roman" panose="02020603050405020304" pitchFamily="18" charset="0"/>
              </a:rPr>
              <a:t>equally</a:t>
            </a:r>
            <a:r>
              <a:rPr lang="en-US" altLang="zh-CN" sz="1800" dirty="0">
                <a:solidFill>
                  <a:srgbClr val="000000"/>
                </a:solidFill>
                <a:latin typeface="Times New Roman" panose="02020603050405020304" pitchFamily="18" charset="0"/>
                <a:cs typeface="Times New Roman" panose="02020603050405020304" pitchFamily="18" charset="0"/>
              </a:rPr>
              <a:t> reflect the three aspects of passengers’ satisfaction instead of tending to one of them</a:t>
            </a:r>
            <a:r>
              <a:rPr lang="en-US" altLang="zh-CN" sz="1800" dirty="0" smtClean="0">
                <a:solidFill>
                  <a:srgbClr val="000000"/>
                </a:solidFill>
                <a:latin typeface="Times New Roman" panose="02020603050405020304" pitchFamily="18" charset="0"/>
                <a:cs typeface="Times New Roman" panose="02020603050405020304" pitchFamily="18" charset="0"/>
              </a:rPr>
              <a:t>.</a:t>
            </a:r>
          </a:p>
          <a:p>
            <a:pPr lvl="3">
              <a:buClr>
                <a:srgbClr val="110087"/>
              </a:buClr>
              <a:buSzPct val="88000"/>
              <a:buFont typeface="Wingdings" panose="05000000000000000000" pitchFamily="2" charset="2"/>
              <a:buChar char="p"/>
            </a:pPr>
            <a:r>
              <a:rPr lang="en-US" altLang="zh-CN" sz="1800" dirty="0" smtClean="0">
                <a:solidFill>
                  <a:srgbClr val="000000"/>
                </a:solidFill>
                <a:latin typeface="Times New Roman" panose="02020603050405020304" pitchFamily="18" charset="0"/>
                <a:cs typeface="Times New Roman" panose="02020603050405020304" pitchFamily="18" charset="0"/>
              </a:rPr>
              <a:t>It can make the ultimate dissatisfaction index of all passengers linear and plausible.</a:t>
            </a:r>
            <a:endParaRPr lang="en-US" altLang="zh-CN"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08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Goodness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fit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2">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higher the Goodness of fit, the more regular the data are and the less sensitive the strategy is.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Changes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6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generate the data of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index, we use the sigmoid model.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5080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lnSpcReduction="10000"/>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Time</a:t>
            </a: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3896426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a:t>
            </a:r>
            <a:r>
              <a:rPr lang="en-US" altLang="zh-CN" sz="150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fit is lower.</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smtClean="0">
              <a:solidFill>
                <a:srgbClr val="000000"/>
              </a:solidFill>
              <a:latin typeface="宋体" panose="02010600030101010101" pitchFamily="2" charset="-122"/>
            </a:endParaRPr>
          </a:p>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Comparison on Longer Stowing Time, Overall Time</a:t>
            </a:r>
          </a:p>
        </p:txBody>
      </p:sp>
      <p:pic>
        <p:nvPicPr>
          <p:cNvPr id="5" name="Picture 4" descr="Chart, scatter chart&#10;&#10;Description automatically generated">
            <a:extLst>
              <a:ext uri="{FF2B5EF4-FFF2-40B4-BE49-F238E27FC236}">
                <a16:creationId xmlns=""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935622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a:t>
            </a:r>
            <a:r>
              <a:rPr lang="en-US" altLang="zh-CN" sz="15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US" sz="1400" dirty="0" smtClean="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Queue Jumping</a:t>
            </a:r>
          </a:p>
        </p:txBody>
      </p:sp>
    </p:spTree>
    <p:extLst>
      <p:ext uri="{BB962C8B-B14F-4D97-AF65-F5344CB8AC3E}">
        <p14:creationId xmlns:p14="http://schemas.microsoft.com/office/powerpoint/2010/main" val="2998961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Distribution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Commonly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buFont typeface="Wingdings" panose="05000000000000000000" pitchFamily="2" charset="2"/>
                  <a:buChar char="p"/>
                </a:pP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7561" y="2116119"/>
            <a:ext cx="4188366" cy="4040542"/>
          </a:xfrm>
          <a:prstGeom prst="rect">
            <a:avLst/>
          </a:prstGeom>
        </p:spPr>
      </p:pic>
      <p:sp>
        <p:nvSpPr>
          <p:cNvPr id="6" name="TextBox 5">
            <a:extLst>
              <a:ext uri="{FF2B5EF4-FFF2-40B4-BE49-F238E27FC236}">
                <a16:creationId xmlns="" xmlns:a16="http://schemas.microsoft.com/office/drawing/2014/main" id="{876B263A-93D7-E343-BFE0-0CC989DD8115}"/>
              </a:ext>
            </a:extLst>
          </p:cNvPr>
          <p:cNvSpPr txBox="1"/>
          <p:nvPr/>
        </p:nvSpPr>
        <p:spPr>
          <a:xfrm>
            <a:off x="7567561" y="6324791"/>
            <a:ext cx="4383062" cy="307777"/>
          </a:xfrm>
          <a:prstGeom prst="rect">
            <a:avLst/>
          </a:prstGeom>
          <a:noFill/>
        </p:spPr>
        <p:txBody>
          <a:bodyPr wrap="square" rtlCol="0">
            <a:spAutoFit/>
          </a:bodyPr>
          <a:lstStyle/>
          <a:p>
            <a:pPr algn="ctr"/>
            <a:r>
              <a:rPr lang="x-none" sz="1400" dirty="0" smtClean="0">
                <a:solidFill>
                  <a:srgbClr val="000000"/>
                </a:solidFill>
                <a:cs typeface="Times New Roman" panose="02020603050405020304" pitchFamily="18" charset="0"/>
              </a:rPr>
              <a:t>Fig</a:t>
            </a:r>
            <a:r>
              <a:rPr lang="x-none" sz="1400" dirty="0">
                <a:solidFill>
                  <a:srgbClr val="000000"/>
                </a:solidFill>
                <a:cs typeface="Times New Roman" panose="02020603050405020304" pitchFamily="18" charset="0"/>
              </a:rPr>
              <a:t>. Sigmoid Model </a:t>
            </a:r>
            <a:r>
              <a:rPr lang="x-none" sz="1400" dirty="0" smtClean="0">
                <a:solidFill>
                  <a:srgbClr val="000000"/>
                </a:solidFill>
                <a:cs typeface="Times New Roman" panose="02020603050405020304" pitchFamily="18" charset="0"/>
              </a:rPr>
              <a:t>Demonstration</a:t>
            </a:r>
            <a:endParaRPr lang="x-none" sz="14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2482862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lt"/>
              </a:rPr>
              <a:t>Block division</a:t>
            </a:r>
            <a:endParaRPr lang="zh-CN" altLang="en-US" dirty="0">
              <a:latin typeface="+mj-lt"/>
            </a:endParaRPr>
          </a:p>
        </p:txBody>
      </p:sp>
      <p:sp>
        <p:nvSpPr>
          <p:cNvPr id="3" name="内容占位符 2"/>
          <p:cNvSpPr>
            <a:spLocks noGrp="1"/>
          </p:cNvSpPr>
          <p:nvPr>
            <p:ph idx="1"/>
          </p:nvPr>
        </p:nvSpPr>
        <p:spPr>
          <a:xfrm>
            <a:off x="818712" y="2222287"/>
            <a:ext cx="7582920" cy="3636511"/>
          </a:xfrm>
        </p:spPr>
        <p:txBody>
          <a:bodyPr anchor="t">
            <a:normAutofit/>
          </a:bodyPr>
          <a:lstStyle/>
          <a:p>
            <a:pPr>
              <a:buFont typeface="Wingdings" panose="05000000000000000000" pitchFamily="2" charset="2"/>
              <a:buChar char="p"/>
            </a:pPr>
            <a:r>
              <a:rPr lang="en-US" altLang="zh-CN" dirty="0" smtClean="0">
                <a:latin typeface="+mj-lt"/>
              </a:rPr>
              <a:t>We divide the multi-aisle aircrafts into several blocks according to aisles</a:t>
            </a:r>
          </a:p>
          <a:p>
            <a:pPr lvl="1">
              <a:buFont typeface="Wingdings" panose="05000000000000000000" pitchFamily="2" charset="2"/>
              <a:buChar char="p"/>
            </a:pPr>
            <a:r>
              <a:rPr lang="en-US" altLang="zh-CN" sz="1800" dirty="0" smtClean="0">
                <a:latin typeface="+mj-lt"/>
              </a:rPr>
              <a:t>Can unify the models as each block is similar to one-aisle aircraft</a:t>
            </a:r>
          </a:p>
          <a:p>
            <a:pPr lvl="1">
              <a:buFont typeface="Wingdings" panose="05000000000000000000" pitchFamily="2" charset="2"/>
              <a:buChar char="p"/>
            </a:pPr>
            <a:r>
              <a:rPr lang="en-US" altLang="zh-CN" sz="1800" dirty="0" smtClean="0">
                <a:latin typeface="+mj-lt"/>
              </a:rPr>
              <a:t>Is plausible because there would be no inter-aisle disruption</a:t>
            </a:r>
          </a:p>
          <a:p>
            <a:pPr lvl="1">
              <a:buFont typeface="Wingdings" panose="05000000000000000000" pitchFamily="2" charset="2"/>
              <a:buChar char="p"/>
            </a:pPr>
            <a:r>
              <a:rPr lang="en-US" altLang="zh-CN" sz="1800" dirty="0" smtClean="0">
                <a:latin typeface="+mj-lt"/>
              </a:rPr>
              <a:t>Our work reduced to finding the best in-block and between-block strategies</a:t>
            </a:r>
          </a:p>
          <a:p>
            <a:pPr lvl="2">
              <a:buFont typeface="Wingdings" panose="05000000000000000000" pitchFamily="2" charset="2"/>
              <a:buChar char="p"/>
            </a:pPr>
            <a:r>
              <a:rPr lang="en-US" altLang="zh-CN" sz="1800" dirty="0" smtClean="0">
                <a:latin typeface="+mj-lt"/>
              </a:rPr>
              <a:t>Only to find the between-block sequence as we can use the previously shown in-group sequence (similar to one-aisle aircraft strategy)</a:t>
            </a:r>
            <a:endParaRPr lang="zh-CN" altLang="en-US" sz="1800" dirty="0">
              <a:latin typeface="+mj-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spTree>
    <p:extLst>
      <p:ext uri="{BB962C8B-B14F-4D97-AF65-F5344CB8AC3E}">
        <p14:creationId xmlns:p14="http://schemas.microsoft.com/office/powerpoint/2010/main" val="396753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xmlns="" val="3103353540"/>
                        </a:ext>
                      </a:extLst>
                    </a:gridCol>
                    <a:gridCol w="1773271">
                      <a:extLst>
                        <a:ext uri="{9D8B030D-6E8A-4147-A177-3AD203B41FA5}">
                          <a16:colId xmlns:a16="http://schemas.microsoft.com/office/drawing/2014/main" xmlns="" val="571030177"/>
                        </a:ext>
                      </a:extLst>
                    </a:gridCol>
                    <a:gridCol w="1737360">
                      <a:extLst>
                        <a:ext uri="{9D8B030D-6E8A-4147-A177-3AD203B41FA5}">
                          <a16:colId xmlns:a16="http://schemas.microsoft.com/office/drawing/2014/main" xmlns=""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a16="http://schemas.microsoft.com/office/drawing/2014/main" xmlns=""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xmlns=""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a16="http://schemas.microsoft.com/office/drawing/2014/main" xmlns=""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xmlns=""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63578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a16="http://schemas.microsoft.com/office/drawing/2014/main" xmlns=""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smtClean="0">
                <a:solidFill>
                  <a:srgbClr val="FF0000"/>
                </a:solidFill>
                <a:latin typeface="Times New Roman" panose="02020603050405020304" pitchFamily="18" charset="0"/>
              </a:rPr>
              <a:t>One-dimensional </a:t>
            </a:r>
            <a:r>
              <a:rPr lang="en-US" altLang="zh-CN" sz="1800" dirty="0">
                <a:solidFill>
                  <a:srgbClr val="FF0000"/>
                </a:solidFill>
                <a:latin typeface="Times New Roman" panose="02020603050405020304" pitchFamily="18" charset="0"/>
              </a:rPr>
              <a:t>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a16="http://schemas.microsoft.com/office/drawing/2014/main" xmlns=""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a16="http://schemas.microsoft.com/office/drawing/2014/main" xmlns=""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2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3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5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1197</TotalTime>
  <Words>2832</Words>
  <Application>Microsoft Office PowerPoint</Application>
  <PresentationFormat>宽屏</PresentationFormat>
  <Paragraphs>543</Paragraphs>
  <Slides>59</Slides>
  <Notes>47</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1</vt:i4>
      </vt:variant>
      <vt:variant>
        <vt:lpstr>幻灯片标题</vt:lpstr>
      </vt:variant>
      <vt:variant>
        <vt:i4>59</vt:i4>
      </vt:variant>
    </vt:vector>
  </HeadingPairs>
  <TitlesOfParts>
    <vt:vector size="76" baseType="lpstr">
      <vt:lpstr>等线</vt:lpstr>
      <vt:lpstr>Wingdings 2</vt:lpstr>
      <vt:lpstr>Cambria Math</vt:lpstr>
      <vt:lpstr>Century Gothic</vt:lpstr>
      <vt:lpstr>Calibri</vt:lpstr>
      <vt:lpstr>Colonna MT</vt:lpstr>
      <vt:lpstr>Consolas</vt:lpstr>
      <vt:lpstr>Times New Roman</vt:lpstr>
      <vt:lpstr>Edwardian Script ITC</vt:lpstr>
      <vt:lpstr>宋体</vt:lpstr>
      <vt:lpstr>Wingdings</vt:lpstr>
      <vt:lpstr>引用</vt:lpstr>
      <vt:lpstr>1_引用</vt:lpstr>
      <vt:lpstr>2_引用</vt:lpstr>
      <vt:lpstr>3_引用</vt:lpstr>
      <vt:lpstr>5_引用</vt:lpstr>
      <vt:lpstr>AxMath</vt:lpstr>
      <vt:lpstr> The Optimal Boarding &amp; Disembarking Method</vt:lpstr>
      <vt:lpstr>Table of Contents</vt:lpstr>
      <vt:lpstr>Part 1 The structure of our model</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Model Analysis &amp; Structure</vt:lpstr>
      <vt:lpstr>Justification for the Assumption</vt:lpstr>
      <vt:lpstr>Using Matrixes to describe passenger states</vt:lpstr>
      <vt:lpstr>Mathematical (Algebraic) Simplifications</vt:lpstr>
      <vt:lpstr>The essence behind our mathematical model</vt:lpstr>
      <vt:lpstr>The reasons behind parallelity</vt:lpstr>
      <vt:lpstr>The core of the disembarking task</vt:lpstr>
      <vt:lpstr>Horizontal Optimization (Satisfactory Index)</vt:lpstr>
      <vt:lpstr>Sensitivity Analysis</vt:lpstr>
      <vt:lpstr>Sensitivity Analysis</vt:lpstr>
      <vt:lpstr>Sensitivity Analysis</vt:lpstr>
      <vt:lpstr>Sensitivity Analysis</vt:lpstr>
      <vt:lpstr>Sensitivity Analysis</vt:lpstr>
      <vt:lpstr>Sensitivity Analysis</vt:lpstr>
      <vt:lpstr>Block division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245</cp:revision>
  <dcterms:created xsi:type="dcterms:W3CDTF">2022-04-09T13:58:34Z</dcterms:created>
  <dcterms:modified xsi:type="dcterms:W3CDTF">2022-04-18T12:57:45Z</dcterms:modified>
</cp:coreProperties>
</file>